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25" r:id="rId3"/>
    <p:sldId id="326" r:id="rId4"/>
    <p:sldId id="331" r:id="rId5"/>
    <p:sldId id="333" r:id="rId6"/>
    <p:sldId id="332" r:id="rId7"/>
    <p:sldId id="300" r:id="rId8"/>
    <p:sldId id="324" r:id="rId9"/>
    <p:sldId id="327" r:id="rId10"/>
    <p:sldId id="328" r:id="rId11"/>
    <p:sldId id="329" r:id="rId12"/>
    <p:sldId id="330" r:id="rId13"/>
    <p:sldId id="263" r:id="rId14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3FF"/>
    <a:srgbClr val="5A85FF"/>
    <a:srgbClr val="335AF8"/>
    <a:srgbClr val="5D84FC"/>
    <a:srgbClr val="3065FE"/>
    <a:srgbClr val="6B798E"/>
    <a:srgbClr val="BDD7FF"/>
    <a:srgbClr val="F9FAFF"/>
    <a:srgbClr val="0A1633"/>
    <a:srgbClr val="C3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3"/>
  </p:normalViewPr>
  <p:slideViewPr>
    <p:cSldViewPr snapToGrid="0" snapToObjects="1">
      <p:cViewPr varScale="1">
        <p:scale>
          <a:sx n="72" d="100"/>
          <a:sy n="72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AE5883-D45B-6949-B73F-3C4FA5303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8813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4CF8DB-8ED0-914F-ACF1-411C74D58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占位符 1"/>
          <p:cNvSpPr>
            <a:spLocks noGrp="1"/>
          </p:cNvSpPr>
          <p:nvPr>
            <p:ph type="title"/>
          </p:nvPr>
        </p:nvSpPr>
        <p:spPr>
          <a:xfrm>
            <a:off x="2133599" y="3041443"/>
            <a:ext cx="84609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2133599" y="3980276"/>
            <a:ext cx="8460966" cy="93127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lang="zh-CN" altLang="en-US" sz="1600" dirty="0">
                <a:solidFill>
                  <a:srgbClr val="6B798E"/>
                </a:solidFill>
              </a:defRPr>
            </a:lvl1pPr>
          </a:lstStyle>
          <a:p>
            <a:pPr marL="0" lvl="0" indent="0" algn="r"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6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812300-B927-6E40-AA62-49DC4FD24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F992C8-874D-3743-B104-01FA9EC4F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3606" y="245971"/>
            <a:ext cx="1541057" cy="2270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F8B339DC-4E8C-744D-88E4-98C5AD5A395A}"/>
              </a:ext>
            </a:extLst>
          </p:cNvPr>
          <p:cNvSpPr/>
          <p:nvPr userDrawn="1"/>
        </p:nvSpPr>
        <p:spPr>
          <a:xfrm>
            <a:off x="0" y="330385"/>
            <a:ext cx="575424" cy="285207"/>
          </a:xfrm>
          <a:prstGeom prst="roundRect">
            <a:avLst>
              <a:gd name="adj" fmla="val 5953"/>
            </a:avLst>
          </a:prstGeom>
          <a:solidFill>
            <a:srgbClr val="306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66262-784A-4A1D-8B05-B41CF8D61C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kumimoji="1" lang="zh-CN" altLang="en-US" sz="2800" b="0" i="0" baseline="0">
                <a:solidFill>
                  <a:srgbClr val="0A1633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214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F275107-2154-8C47-BB9B-E0E0EE1F6FE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7ABAD-EFB0-FF41-BC57-AD919A0B0D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" y="4254"/>
            <a:ext cx="12189136" cy="68517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4A32B44-698F-C646-ADA8-04460FA4D23E}"/>
              </a:ext>
            </a:extLst>
          </p:cNvPr>
          <p:cNvSpPr txBox="1">
            <a:spLocks/>
          </p:cNvSpPr>
          <p:nvPr userDrawn="1"/>
        </p:nvSpPr>
        <p:spPr>
          <a:xfrm>
            <a:off x="3405052" y="3356115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b="0" i="0" dirty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rPr>
              <a:t>THANKS</a:t>
            </a:r>
            <a:endParaRPr kumimoji="1" lang="zh-CN" altLang="en-US" sz="8000" b="0" i="0" dirty="0">
              <a:solidFill>
                <a:schemeClr val="bg1"/>
              </a:solidFill>
              <a:latin typeface="Source Han Sans CN ExtraLight" panose="020B0200000000000000" pitchFamily="34" charset="-128"/>
              <a:ea typeface="Source Han Sans CN ExtraLight" panose="020B02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15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539-AF56-0F43-9D47-B21D5E5EDBBB}" type="datetimeFigureOut">
              <a:rPr kumimoji="1" lang="zh-CN" altLang="en-US" smtClean="0"/>
              <a:t>2020/1/19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DE1C-CEF3-3845-9B73-F5C43B263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hyperlink" Target="https://docs.ucloud.cn/iot/uiot-core/console_guide/ruleengine/what_is_ruleegngin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hopify.github.io/sarama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3303" y="3797485"/>
            <a:ext cx="9984377" cy="9144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配置</a:t>
            </a:r>
            <a:r>
              <a:rPr lang="zh-CN" altLang="en-US" dirty="0"/>
              <a:t>规则引擎流转</a:t>
            </a:r>
            <a:r>
              <a:rPr lang="zh-CN" altLang="en-US"/>
              <a:t>数据</a:t>
            </a:r>
            <a:r>
              <a:rPr lang="zh-CN" altLang="en-US" smtClean="0"/>
              <a:t>到其他云产品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20677" r="18385" b="18539"/>
          <a:stretch/>
        </p:blipFill>
        <p:spPr>
          <a:xfrm>
            <a:off x="0" y="5352016"/>
            <a:ext cx="1449900" cy="14031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480559" y="2730086"/>
            <a:ext cx="507709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rgbClr val="0A163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设备上云系列课程</a:t>
            </a:r>
            <a:r>
              <a:rPr kumimoji="1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</a:p>
        </p:txBody>
      </p:sp>
    </p:spTree>
    <p:extLst>
      <p:ext uri="{BB962C8B-B14F-4D97-AF65-F5344CB8AC3E}">
        <p14:creationId xmlns:p14="http://schemas.microsoft.com/office/powerpoint/2010/main" val="1388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流转</a:t>
            </a:r>
            <a:r>
              <a:rPr lang="zh-CN" altLang="en-US" dirty="0"/>
              <a:t>到</a:t>
            </a:r>
            <a:r>
              <a:rPr lang="en-US" altLang="zh-CN" dirty="0"/>
              <a:t>MySQL</a:t>
            </a:r>
            <a:r>
              <a:rPr lang="zh-CN" altLang="en-US" dirty="0" smtClean="0"/>
              <a:t>介绍（结构化数据）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25870" y="1589417"/>
            <a:ext cx="5344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配置规则引擎数据转发设备数据到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1532964" y="1678109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31469" y="225126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设备发送上行数据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1538563" y="2339961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37068" y="2909333"/>
            <a:ext cx="329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存储的数据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544162" y="2998025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7" y="4650593"/>
            <a:ext cx="701068" cy="74581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650827" y="4357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13995" y="3880768"/>
            <a:ext cx="3843050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218070" y="5068370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413308" y="4725560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456" y="4749085"/>
            <a:ext cx="381000" cy="381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667622" y="524446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56" y="4624682"/>
            <a:ext cx="621000" cy="540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581975" y="5317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85318" y="4357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523367" y="5863178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4846" y="5837067"/>
            <a:ext cx="367129" cy="360000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>
            <a:off x="4569757" y="5079401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68924" y="4725560"/>
            <a:ext cx="813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6633929" y="5079401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338" y="4650594"/>
            <a:ext cx="1158662" cy="8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 smtClean="0"/>
              <a:t>流转</a:t>
            </a:r>
            <a:r>
              <a:rPr lang="zh-CN" altLang="en-US" dirty="0"/>
              <a:t>到</a:t>
            </a:r>
            <a:r>
              <a:rPr lang="en-US" altLang="zh-CN" dirty="0"/>
              <a:t>MongoDB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25870" y="1589417"/>
            <a:ext cx="5726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配置规则引擎数据转发设备数据到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532964" y="1678109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1469" y="225126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设备发送上行数据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1538563" y="2339961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37068" y="2909333"/>
            <a:ext cx="367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存储的数据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1544162" y="2998025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7" y="4650593"/>
            <a:ext cx="701068" cy="74581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50827" y="4357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13995" y="3880768"/>
            <a:ext cx="3843050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218070" y="5068370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413308" y="4725560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456" y="4749085"/>
            <a:ext cx="381000" cy="381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667622" y="524446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56" y="4624682"/>
            <a:ext cx="621000" cy="54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81975" y="5317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85318" y="4357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23367" y="5863178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4846" y="5837067"/>
            <a:ext cx="367129" cy="36000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4569757" y="5079401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668924" y="4725560"/>
            <a:ext cx="813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633929" y="5079401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602" y="4665063"/>
            <a:ext cx="18859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5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流转到</a:t>
            </a:r>
            <a:r>
              <a:rPr lang="en-US" altLang="zh-CN" dirty="0"/>
              <a:t>TSDB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25870" y="158941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配置规则引擎数据转发设备数据到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532964" y="1678109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1469" y="225126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设备发送上行数据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1538563" y="2339961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37068" y="2909333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存储的数据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544162" y="2998025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7" y="4650593"/>
            <a:ext cx="701068" cy="74581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650827" y="4357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13995" y="3880768"/>
            <a:ext cx="3843050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18070" y="5068370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13308" y="4725560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456" y="4749085"/>
            <a:ext cx="381000" cy="381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67622" y="524446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56" y="4624682"/>
            <a:ext cx="621000" cy="54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581975" y="5317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5318" y="4357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23367" y="5863178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4846" y="5837067"/>
            <a:ext cx="367129" cy="3600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4569757" y="5079401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668924" y="4725560"/>
            <a:ext cx="813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633929" y="5079401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372" y="4514580"/>
            <a:ext cx="1204675" cy="103086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101425" y="5616650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</a:p>
        </p:txBody>
      </p:sp>
    </p:spTree>
    <p:extLst>
      <p:ext uri="{BB962C8B-B14F-4D97-AF65-F5344CB8AC3E}">
        <p14:creationId xmlns:p14="http://schemas.microsoft.com/office/powerpoint/2010/main" val="13429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" y="4254"/>
            <a:ext cx="12242800" cy="72009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270581" y="5406838"/>
            <a:ext cx="4807131" cy="798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8000" dirty="0">
                <a:solidFill>
                  <a:schemeClr val="bg1"/>
                </a:solidFill>
                <a:latin typeface="Avenir Light" panose="020B0402020203020204" pitchFamily="34" charset="0"/>
              </a:rPr>
              <a:t>THANKS</a:t>
            </a:r>
            <a:endParaRPr kumimoji="1" lang="zh-CN" altLang="en-US" sz="80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97" y="282747"/>
            <a:ext cx="2290905" cy="3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057802" y="2644018"/>
            <a:ext cx="1921372" cy="1921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43525" y="1373893"/>
            <a:ext cx="320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规则引擎流转基本原理介绍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0828" y="1471220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525" y="2043921"/>
            <a:ext cx="232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流转到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0828" y="2115889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43526" y="2713949"/>
            <a:ext cx="247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流转到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0828" y="2760558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43526" y="3383977"/>
            <a:ext cx="2470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流转到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M2M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90828" y="3405227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43527" y="4010531"/>
            <a:ext cx="320185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流转到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0829" y="4049896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43526" y="4637085"/>
            <a:ext cx="367211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流转到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90829" y="4694565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43527" y="5263641"/>
            <a:ext cx="247033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流转到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6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90829" y="5339232"/>
            <a:ext cx="130629" cy="346522"/>
          </a:xfrm>
          <a:prstGeom prst="rect">
            <a:avLst/>
          </a:prstGeom>
          <a:solidFill>
            <a:srgbClr val="57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规则引擎流转基本原理介绍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41" y="3824644"/>
            <a:ext cx="476250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27" y="4592146"/>
            <a:ext cx="447675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7" y="3001943"/>
            <a:ext cx="476250" cy="476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73780" y="3478193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36948" y="3001943"/>
            <a:ext cx="3594416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41023" y="4074353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09396" y="3740725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09" y="3870260"/>
            <a:ext cx="381000" cy="381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90575" y="436564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109" y="3745857"/>
            <a:ext cx="621000" cy="5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04928" y="44382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08271" y="3478193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7999" y="2013230"/>
            <a:ext cx="545094" cy="54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5299" y="2700068"/>
            <a:ext cx="529307" cy="54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17199" y="3386906"/>
            <a:ext cx="635538" cy="612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29660" y="4145744"/>
            <a:ext cx="587473" cy="5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29660" y="4832582"/>
            <a:ext cx="623077" cy="54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3300" y="5519418"/>
            <a:ext cx="540000" cy="54000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5744932" y="2281476"/>
            <a:ext cx="1252545" cy="1804147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587402" y="21275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46516" y="2817206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59087" y="356248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UTSDB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46516" y="422302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USMS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59087" y="4937247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UKafka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84606" y="5597420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M2M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893139" y="1827650"/>
            <a:ext cx="2442621" cy="45963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646320" y="4984353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7799" y="4958242"/>
            <a:ext cx="367129" cy="360000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10" idx="3"/>
            <a:endCxn id="18" idx="1"/>
          </p:cNvCxnSpPr>
          <p:nvPr/>
        </p:nvCxnSpPr>
        <p:spPr>
          <a:xfrm>
            <a:off x="3662039" y="4155388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798884" y="3169376"/>
            <a:ext cx="823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</a:t>
            </a: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B</a:t>
            </a: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C</a:t>
            </a:r>
          </a:p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D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402" y="6177402"/>
            <a:ext cx="257175" cy="1905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844577" y="6118763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Ucloud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5761906" y="3130599"/>
            <a:ext cx="1111714" cy="917904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5770586" y="3707033"/>
            <a:ext cx="1122553" cy="341470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744932" y="4060761"/>
            <a:ext cx="1124429" cy="288128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770586" y="4038063"/>
            <a:ext cx="1098775" cy="1013425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5761906" y="4038063"/>
            <a:ext cx="1107455" cy="1705433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/>
          <p:cNvSpPr/>
          <p:nvPr/>
        </p:nvSpPr>
        <p:spPr>
          <a:xfrm>
            <a:off x="4383061" y="2222484"/>
            <a:ext cx="209310" cy="5102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大括号 44"/>
          <p:cNvSpPr/>
          <p:nvPr/>
        </p:nvSpPr>
        <p:spPr>
          <a:xfrm>
            <a:off x="5607739" y="2207736"/>
            <a:ext cx="219869" cy="5357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592371" y="2302153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stCxn id="46" idx="2"/>
          </p:cNvCxnSpPr>
          <p:nvPr/>
        </p:nvCxnSpPr>
        <p:spPr>
          <a:xfrm flipH="1">
            <a:off x="5124728" y="2609930"/>
            <a:ext cx="1" cy="776976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 rot="18268490">
            <a:off x="5320240" y="2630722"/>
            <a:ext cx="217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</a:t>
            </a:r>
          </a:p>
        </p:txBody>
      </p:sp>
      <p:sp>
        <p:nvSpPr>
          <p:cNvPr id="49" name="文本框 48"/>
          <p:cNvSpPr txBox="1"/>
          <p:nvPr/>
        </p:nvSpPr>
        <p:spPr>
          <a:xfrm rot="20656859">
            <a:off x="5856911" y="3308068"/>
            <a:ext cx="26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B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Position,Velocity</a:t>
            </a:r>
            <a:endParaRPr lang="en-US" altLang="zh-CN" sz="14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8678793" y="2302153"/>
            <a:ext cx="1518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08" y="2015952"/>
            <a:ext cx="540000" cy="5400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0457279" y="2112839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981021"/>
              </p:ext>
            </p:extLst>
          </p:nvPr>
        </p:nvGraphicFramePr>
        <p:xfrm>
          <a:off x="9536748" y="3345531"/>
          <a:ext cx="2416188" cy="1884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396">
                  <a:extLst>
                    <a:ext uri="{9D8B030D-6E8A-4147-A177-3AD203B41FA5}">
                      <a16:colId xmlns:a16="http://schemas.microsoft.com/office/drawing/2014/main" val="730929136"/>
                    </a:ext>
                  </a:extLst>
                </a:gridCol>
                <a:gridCol w="805396">
                  <a:extLst>
                    <a:ext uri="{9D8B030D-6E8A-4147-A177-3AD203B41FA5}">
                      <a16:colId xmlns:a16="http://schemas.microsoft.com/office/drawing/2014/main" val="677313885"/>
                    </a:ext>
                  </a:extLst>
                </a:gridCol>
                <a:gridCol w="805396">
                  <a:extLst>
                    <a:ext uri="{9D8B030D-6E8A-4147-A177-3AD203B41FA5}">
                      <a16:colId xmlns:a16="http://schemas.microsoft.com/office/drawing/2014/main" val="247795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time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Position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Velocity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60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2019-06-22T07:32:10Z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23.029382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70.3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50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2019-06-22T07:32:30Z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22.029382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73.8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…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…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…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25735"/>
                  </a:ext>
                </a:extLst>
              </a:tr>
            </a:tbl>
          </a:graphicData>
        </a:graphic>
      </p:graphicFrame>
      <p:cxnSp>
        <p:nvCxnSpPr>
          <p:cNvPr id="54" name="直接箭头连接符 53"/>
          <p:cNvCxnSpPr/>
          <p:nvPr/>
        </p:nvCxnSpPr>
        <p:spPr>
          <a:xfrm flipV="1">
            <a:off x="8394150" y="3707033"/>
            <a:ext cx="1076080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78167" y="973271"/>
            <a:ext cx="870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参考文档：</a:t>
            </a:r>
            <a:r>
              <a:rPr lang="en-US" altLang="zh-CN" sz="1600" dirty="0">
                <a:hlinkClick r:id="rId16"/>
              </a:rPr>
              <a:t> https://docs.ucloud.cn/iot/uiot-core/console_guide/ruleengine/what_is_ruleegngine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3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规则引擎 </a:t>
            </a:r>
            <a:r>
              <a:rPr lang="en-US" altLang="zh-CN" dirty="0"/>
              <a:t>– </a:t>
            </a:r>
            <a:r>
              <a:rPr lang="zh-CN" altLang="en-US" dirty="0"/>
              <a:t>类</a:t>
            </a:r>
            <a:r>
              <a:rPr lang="en-US" altLang="zh-CN" dirty="0"/>
              <a:t>SQL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0311" y="1054646"/>
            <a:ext cx="7752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规则查询语句：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0311" y="5630487"/>
            <a:ext cx="1076091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deviceSN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(),Temperature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/8pi2i720vxsala2a/ark1d4ug1qvfb1jy/uplink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Temperature&gt;41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1" y="1094756"/>
            <a:ext cx="324000" cy="3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24" y="5707690"/>
            <a:ext cx="360000" cy="36000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6245814" y="4181123"/>
            <a:ext cx="4620310" cy="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96500" y="2078180"/>
            <a:ext cx="3976191" cy="3181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96501" y="3755784"/>
            <a:ext cx="2999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en-US" altLang="zh-CN" sz="14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</a:t>
            </a:r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“Humidity":</a:t>
            </a:r>
            <a:r>
              <a:rPr lang="en-US" altLang="zh-CN" sz="14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6501" y="2213431"/>
            <a:ext cx="3976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设备：</a:t>
            </a:r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ProductSN: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8pi2i720vxsala2a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DeviceSN: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ark1d4ug1qvfb1jy</a:t>
            </a:r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自定义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 A: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/8pi2i720vxsala2a/ark1d4ug1qvfb1jy/uplink </a:t>
            </a:r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93" y="3293682"/>
            <a:ext cx="621000" cy="54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54212" y="3986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57555" y="3026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4490977" y="3703213"/>
            <a:ext cx="866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0"/>
          </p:cNvCxnSpPr>
          <p:nvPr/>
        </p:nvCxnSpPr>
        <p:spPr>
          <a:xfrm>
            <a:off x="5801685" y="2398777"/>
            <a:ext cx="0" cy="6272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75964" y="2036705"/>
            <a:ext cx="17780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语句：</a:t>
            </a:r>
            <a:endParaRPr lang="en-US" altLang="zh-CN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6856" y="3194182"/>
            <a:ext cx="726792" cy="72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959823" y="39931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66124" y="3025521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870244" y="2272704"/>
            <a:ext cx="3519877" cy="18429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842229" y="2467543"/>
            <a:ext cx="3745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err="1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deviceSN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ark1d4ug1qvfb1jy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en-US" altLang="zh-CN" sz="14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</a:t>
            </a:r>
            <a:endParaRPr lang="en-US" altLang="zh-CN" sz="1400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21726" y="4290356"/>
            <a:ext cx="2701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支持内网直接转发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4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规则引擎 </a:t>
            </a:r>
            <a:r>
              <a:rPr lang="en-US" altLang="zh-CN" dirty="0"/>
              <a:t>– </a:t>
            </a:r>
            <a:r>
              <a:rPr lang="zh-CN" altLang="en-US" dirty="0"/>
              <a:t>类</a:t>
            </a:r>
            <a:r>
              <a:rPr lang="en-US" altLang="zh-CN" dirty="0"/>
              <a:t>SQL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-binary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0311" y="1054646"/>
            <a:ext cx="7752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规则查询语句：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20417" y="5630487"/>
            <a:ext cx="8812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deviceSN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as </a:t>
            </a:r>
            <a:r>
              <a:rPr lang="en-US" altLang="zh-CN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devicesn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to_base64(*) 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content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8pi2i720vxsala2a/ark1d4ug1qvfb1jy/uplink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1" y="1094756"/>
            <a:ext cx="324000" cy="3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0" y="5703388"/>
            <a:ext cx="360000" cy="36000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6245814" y="4181123"/>
            <a:ext cx="4620310" cy="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96500" y="2078180"/>
            <a:ext cx="3976191" cy="3181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96501" y="3755784"/>
            <a:ext cx="3581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0x5A,0x5A,0xF5,0xE1,0xD2,0x3C,0x2A,0x02,0x7F,0x64,0x21,0x0A,0x0D</a:t>
            </a:r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6501" y="2213431"/>
            <a:ext cx="3976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设备：</a:t>
            </a:r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ProductSN: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8pi2i720vxsala2a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DeviceSN: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ark1d4ug1qvfb1jy</a:t>
            </a:r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自定义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 A: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/8pi2i720vxsala2a/ark1d4ug1qvfb1jy/uplink </a:t>
            </a:r>
            <a:endParaRPr lang="en-US" altLang="zh-CN" sz="1400" dirty="0" smtClean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93" y="3293682"/>
            <a:ext cx="621000" cy="54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54212" y="3986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57555" y="3026018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4490977" y="3703213"/>
            <a:ext cx="866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0"/>
          </p:cNvCxnSpPr>
          <p:nvPr/>
        </p:nvCxnSpPr>
        <p:spPr>
          <a:xfrm>
            <a:off x="5801685" y="2398777"/>
            <a:ext cx="0" cy="6272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75964" y="2036705"/>
            <a:ext cx="17780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056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语句：</a:t>
            </a:r>
            <a:endParaRPr lang="en-US" altLang="zh-CN" dirty="0">
              <a:solidFill>
                <a:srgbClr val="0569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6856" y="3194182"/>
            <a:ext cx="726792" cy="72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959823" y="39931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UHost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66124" y="3025521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870244" y="2272704"/>
            <a:ext cx="3519877" cy="18429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842229" y="2467543"/>
            <a:ext cx="37450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altLang="zh-CN" sz="14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devicesn":</a:t>
            </a:r>
            <a:r>
              <a:rPr lang="en-US" altLang="zh-CN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ark1d4ug1qvfb1jy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4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content":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"Wlr14dI8KgJ/ZCEKDQ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=="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21726" y="4290356"/>
            <a:ext cx="2701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支持内网直接转发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9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规则引擎 </a:t>
            </a:r>
            <a:r>
              <a:rPr lang="en-US" altLang="zh-CN" dirty="0"/>
              <a:t>– </a:t>
            </a:r>
            <a:r>
              <a:rPr lang="zh-CN" altLang="en-US" dirty="0"/>
              <a:t>类</a:t>
            </a:r>
            <a:r>
              <a:rPr lang="en-US" altLang="zh-CN" dirty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48"/>
            <a:ext cx="12239625" cy="456247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61828" y="2552233"/>
            <a:ext cx="6141674" cy="537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261828" y="4399595"/>
            <a:ext cx="2798079" cy="727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06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流转到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25870" y="1478413"/>
            <a:ext cx="652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配置规则引擎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/binary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数据转发设备数据到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1532964" y="1567105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1469" y="2140265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设备发送上行数据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1538563" y="2228957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37068" y="2798329"/>
            <a:ext cx="3701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云端应用处理设备上报数据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544162" y="2887021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7541" y="3979096"/>
            <a:ext cx="8138162" cy="25853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```</a:t>
            </a:r>
            <a:r>
              <a:rPr lang="en-US" altLang="zh-CN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golang</a:t>
            </a:r>
            <a:endParaRPr lang="en-US" altLang="zh-CN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CN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func</a:t>
            </a:r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main() {</a:t>
            </a:r>
          </a:p>
          <a:p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CN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http.HandleFunc</a:t>
            </a:r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("/receive", </a:t>
            </a:r>
            <a:r>
              <a:rPr lang="en-US" altLang="zh-CN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HttpHandler</a:t>
            </a:r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zh-CN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http.ListenAndServe</a:t>
            </a:r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(":</a:t>
            </a:r>
            <a:r>
              <a:rPr lang="en-US" altLang="zh-CN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8900", </a:t>
            </a:r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nil)</a:t>
            </a:r>
          </a:p>
          <a:p>
            <a:endParaRPr lang="en-US" altLang="zh-CN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US" altLang="zh-CN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```</a:t>
            </a:r>
            <a:endParaRPr lang="zh-CN" altLang="en-US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232922"/>
            <a:ext cx="8451345" cy="480131"/>
          </a:xfrm>
        </p:spPr>
        <p:txBody>
          <a:bodyPr/>
          <a:lstStyle/>
          <a:p>
            <a:r>
              <a:rPr lang="zh-CN" altLang="en-US" dirty="0"/>
              <a:t>流转到</a:t>
            </a:r>
            <a:r>
              <a:rPr lang="en-US" altLang="zh-CN" dirty="0"/>
              <a:t>Kafka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37068" y="1204212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配置规则引擎转发设备数据到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544162" y="1292904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42667" y="1866064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设备发送上行数据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1549761" y="1954756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8266" y="2524128"/>
            <a:ext cx="516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云端应用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 Client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处理设备上报数据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555360" y="2612820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4292" y="3143541"/>
            <a:ext cx="5970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golang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 Client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https://shopify.github.io/sarama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1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24" y="137127"/>
            <a:ext cx="8451345" cy="6717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流转到</a:t>
            </a:r>
            <a:r>
              <a:rPr lang="en-US" altLang="zh-CN" dirty="0"/>
              <a:t>M2M</a:t>
            </a:r>
            <a:r>
              <a:rPr lang="zh-CN" altLang="en-US" dirty="0"/>
              <a:t>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37068" y="1204212"/>
            <a:ext cx="5240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配置规则引擎转发设备数据到另一个设备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1544162" y="1292904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42667" y="1866064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设备发送上行数据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1549761" y="1954756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8266" y="2524128"/>
            <a:ext cx="5114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另一个设备订阅转发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，并处理消息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555360" y="2612820"/>
            <a:ext cx="269483" cy="22272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70" y="4235692"/>
            <a:ext cx="476250" cy="476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05" y="5049974"/>
            <a:ext cx="447675" cy="4762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91153" y="4162523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54321" y="3686273"/>
            <a:ext cx="3843050" cy="23706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58396" y="5278825"/>
            <a:ext cx="13168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253634" y="4936015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82" y="4554590"/>
            <a:ext cx="381000" cy="381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07948" y="504997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Hub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482" y="4430187"/>
            <a:ext cx="621000" cy="54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22301" y="51225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25644" y="4162523"/>
            <a:ext cx="888259" cy="135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363693" y="5668683"/>
            <a:ext cx="1268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Core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5172" y="5642572"/>
            <a:ext cx="367129" cy="36000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5379412" y="5276476"/>
            <a:ext cx="104623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495337" y="4235692"/>
            <a:ext cx="799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B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78579" y="4922635"/>
            <a:ext cx="813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5396207" y="4554590"/>
            <a:ext cx="1029438" cy="677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3091640" y="4563185"/>
            <a:ext cx="1241886" cy="677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236850" y="4240008"/>
            <a:ext cx="7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324444" y="4528678"/>
            <a:ext cx="352789" cy="759422"/>
            <a:chOff x="7324444" y="4644790"/>
            <a:chExt cx="352789" cy="759422"/>
          </a:xfrm>
        </p:grpSpPr>
        <p:cxnSp>
          <p:nvCxnSpPr>
            <p:cNvPr id="43" name="直接箭头连接符 42"/>
            <p:cNvCxnSpPr/>
            <p:nvPr/>
          </p:nvCxnSpPr>
          <p:spPr>
            <a:xfrm flipH="1">
              <a:off x="7325113" y="4656202"/>
              <a:ext cx="35212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7324444" y="5388161"/>
              <a:ext cx="352789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V="1">
              <a:off x="7674709" y="4644790"/>
              <a:ext cx="2524" cy="75942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220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Cloud PPT模板">
      <a:majorFont>
        <a:latin typeface="Arial Black"/>
        <a:ea typeface="Source Han Sans CN Normal"/>
        <a:cs typeface=""/>
      </a:majorFont>
      <a:minorFont>
        <a:latin typeface="Arial"/>
        <a:ea typeface="Source Han Sans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543</Words>
  <Application>Microsoft Office PowerPoint</Application>
  <PresentationFormat>宽屏</PresentationFormat>
  <Paragraphs>147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Avenir Light</vt:lpstr>
      <vt:lpstr>Source Han Sans CN ExtraLight</vt:lpstr>
      <vt:lpstr>Source Han Sans CN Normal</vt:lpstr>
      <vt:lpstr>黑体</vt:lpstr>
      <vt:lpstr>微软雅黑</vt:lpstr>
      <vt:lpstr>Arial</vt:lpstr>
      <vt:lpstr>Arial Black</vt:lpstr>
      <vt:lpstr>Courier New</vt:lpstr>
      <vt:lpstr>DejaVu Sans Mono</vt:lpstr>
      <vt:lpstr>Office 主题​​</vt:lpstr>
      <vt:lpstr>配置规则引擎流转数据到其他云产品</vt:lpstr>
      <vt:lpstr>目录</vt:lpstr>
      <vt:lpstr>规则引擎流转基本原理介绍</vt:lpstr>
      <vt:lpstr>规则引擎 – 类SQL语句-json数据</vt:lpstr>
      <vt:lpstr>规则引擎 – 类SQL语句-binary数据</vt:lpstr>
      <vt:lpstr>规则引擎 – 类SQL语句</vt:lpstr>
      <vt:lpstr>流转到HTTP介绍</vt:lpstr>
      <vt:lpstr>流转到Kafka介绍</vt:lpstr>
      <vt:lpstr>流转到M2M介绍</vt:lpstr>
      <vt:lpstr>流转到MySQL介绍（结构化数据）</vt:lpstr>
      <vt:lpstr>流转到MongoDB介绍</vt:lpstr>
      <vt:lpstr>流转到TSDB介绍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王君颖</dc:creator>
  <cp:lastModifiedBy>user</cp:lastModifiedBy>
  <cp:revision>401</cp:revision>
  <cp:lastPrinted>2019-10-09T05:54:36Z</cp:lastPrinted>
  <dcterms:created xsi:type="dcterms:W3CDTF">2019-09-24T11:37:36Z</dcterms:created>
  <dcterms:modified xsi:type="dcterms:W3CDTF">2020-01-19T08:31:59Z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